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9" r:id="rId2"/>
    <p:sldId id="270" r:id="rId3"/>
    <p:sldId id="271" r:id="rId4"/>
    <p:sldId id="272" r:id="rId5"/>
    <p:sldId id="273" r:id="rId6"/>
    <p:sldId id="265" r:id="rId7"/>
    <p:sldId id="266" r:id="rId8"/>
    <p:sldId id="268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9"/>
    <p:restoredTop sz="94694"/>
  </p:normalViewPr>
  <p:slideViewPr>
    <p:cSldViewPr snapToGrid="0">
      <p:cViewPr varScale="1">
        <p:scale>
          <a:sx n="101" d="100"/>
          <a:sy n="101" d="100"/>
        </p:scale>
        <p:origin x="13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2507-39D5-AC41-9E51-261DDEF10A2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F5C7-6FDB-664F-A254-8DF64BD52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9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2507-39D5-AC41-9E51-261DDEF10A2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F5C7-6FDB-664F-A254-8DF64BD52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7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2507-39D5-AC41-9E51-261DDEF10A2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F5C7-6FDB-664F-A254-8DF64BD52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0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2507-39D5-AC41-9E51-261DDEF10A2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F5C7-6FDB-664F-A254-8DF64BD52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7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2507-39D5-AC41-9E51-261DDEF10A2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F5C7-6FDB-664F-A254-8DF64BD52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1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2507-39D5-AC41-9E51-261DDEF10A2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F5C7-6FDB-664F-A254-8DF64BD52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65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2507-39D5-AC41-9E51-261DDEF10A2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F5C7-6FDB-664F-A254-8DF64BD52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7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2507-39D5-AC41-9E51-261DDEF10A2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F5C7-6FDB-664F-A254-8DF64BD52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20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2507-39D5-AC41-9E51-261DDEF10A2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F5C7-6FDB-664F-A254-8DF64BD52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2507-39D5-AC41-9E51-261DDEF10A2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F5C7-6FDB-664F-A254-8DF64BD52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2507-39D5-AC41-9E51-261DDEF10A2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F5C7-6FDB-664F-A254-8DF64BD52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1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B2507-39D5-AC41-9E51-261DDEF10A2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5F5C7-6FDB-664F-A254-8DF64BD52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6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83E9-D341-56C4-F32F-B30CC7142D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350433"/>
            <a:ext cx="6264876" cy="2603074"/>
          </a:xfrm>
        </p:spPr>
        <p:txBody>
          <a:bodyPr anchor="b">
            <a:normAutofit/>
          </a:bodyPr>
          <a:lstStyle/>
          <a:p>
            <a:pPr algn="l"/>
            <a:r>
              <a:rPr lang="en-US" sz="5000" dirty="0">
                <a:latin typeface="Dyslexie" panose="02000000000000000000" pitchFamily="2" charset="77"/>
              </a:rPr>
              <a:t>Cascade Metropolitan District #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FF0704-F587-DCD2-FD2B-972A1E0A2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065" y="3429000"/>
            <a:ext cx="6980267" cy="2904836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Dyslexie" panose="02000000000000000000" pitchFamily="2" charset="77"/>
              </a:rPr>
              <a:t>Annual Town Hall Meeting 2025</a:t>
            </a:r>
          </a:p>
        </p:txBody>
      </p:sp>
      <p:pic>
        <p:nvPicPr>
          <p:cNvPr id="5" name="Picture 4" descr="Water pump with a drop of water&#10;&#10;AI-generated content may be incorrect.">
            <a:extLst>
              <a:ext uri="{FF2B5EF4-FFF2-40B4-BE49-F238E27FC236}">
                <a16:creationId xmlns:a16="http://schemas.microsoft.com/office/drawing/2014/main" id="{A767586A-0CA7-C6D4-3C34-71B71E4CC7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" b="1799"/>
          <a:stretch>
            <a:fillRect/>
          </a:stretch>
        </p:blipFill>
        <p:spPr>
          <a:xfrm>
            <a:off x="6944496" y="499550"/>
            <a:ext cx="6379133" cy="635845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solidFill>
            <a:schemeClr val="tx2">
              <a:lumMod val="50000"/>
              <a:lumOff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435203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81998-56E7-5C03-8296-D0D951F46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Dyslexie" panose="02000000000000000000" pitchFamily="2" charset="77"/>
              </a:rPr>
              <a:t>CMD #1 Structure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 descr="A blue water droplet on a black background&#10;&#10;AI-generated content may be incorrect.">
            <a:extLst>
              <a:ext uri="{FF2B5EF4-FFF2-40B4-BE49-F238E27FC236}">
                <a16:creationId xmlns:a16="http://schemas.microsoft.com/office/drawing/2014/main" id="{DF45C2C1-1D4F-26D1-2565-ACFB82D27F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21329" y="4162544"/>
            <a:ext cx="1676400" cy="223147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C33819-5CC6-F095-54B6-8C52C4E21A7D}"/>
              </a:ext>
            </a:extLst>
          </p:cNvPr>
          <p:cNvSpPr txBox="1"/>
          <p:nvPr/>
        </p:nvSpPr>
        <p:spPr>
          <a:xfrm>
            <a:off x="838201" y="1780673"/>
            <a:ext cx="1100087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Dyslexie" panose="02000000000000000000" pitchFamily="2" charset="77"/>
              </a:rPr>
              <a:t>Special District (local government)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Dyslexie" panose="02000000000000000000" pitchFamily="2" charset="77"/>
              </a:rPr>
              <a:t>Elected/appointed Board of Directors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Dyslexie" panose="02000000000000000000" pitchFamily="2" charset="77"/>
              </a:rPr>
              <a:t>Professional Management by WSDM District Managers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Dyslexie" panose="02000000000000000000" pitchFamily="2" charset="77"/>
              </a:rPr>
              <a:t>Legal support as needed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Dyslexie" panose="02000000000000000000" pitchFamily="2" charset="77"/>
              </a:rPr>
              <a:t>Auditors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Dyslexie" panose="02000000000000000000" pitchFamily="2" charset="77"/>
              </a:rPr>
              <a:t>Approximately 350 accounts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4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90A07-84A1-84D9-8B97-62D78E7D6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Dyslexie" panose="02000000000000000000" pitchFamily="2" charset="77"/>
              </a:rPr>
              <a:t>CMD #1 Operational Expenses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0BEC5-5E3D-CA10-E9E3-E92692FBD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405" y="1366786"/>
            <a:ext cx="9471259" cy="537089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7200" dirty="0">
                <a:latin typeface="Dyslexie" panose="02000000000000000000" pitchFamily="2" charset="77"/>
              </a:rPr>
              <a:t>Directors are volunteers</a:t>
            </a:r>
          </a:p>
          <a:p>
            <a:pPr>
              <a:lnSpc>
                <a:spcPct val="120000"/>
              </a:lnSpc>
            </a:pPr>
            <a:r>
              <a:rPr lang="en-US" sz="7200" dirty="0">
                <a:latin typeface="Dyslexie" panose="02000000000000000000" pitchFamily="2" charset="77"/>
              </a:rPr>
              <a:t>Management expenses include</a:t>
            </a:r>
          </a:p>
          <a:p>
            <a:pPr lvl="1">
              <a:lnSpc>
                <a:spcPct val="120000"/>
              </a:lnSpc>
            </a:pPr>
            <a:r>
              <a:rPr lang="en-US" sz="7200" dirty="0">
                <a:latin typeface="Dyslexie" panose="02000000000000000000" pitchFamily="2" charset="77"/>
              </a:rPr>
              <a:t>Billing</a:t>
            </a:r>
          </a:p>
          <a:p>
            <a:pPr lvl="1">
              <a:lnSpc>
                <a:spcPct val="120000"/>
              </a:lnSpc>
            </a:pPr>
            <a:r>
              <a:rPr lang="en-US" sz="7200" dirty="0">
                <a:latin typeface="Dyslexie" panose="02000000000000000000" pitchFamily="2" charset="77"/>
              </a:rPr>
              <a:t>Mailing</a:t>
            </a:r>
          </a:p>
          <a:p>
            <a:pPr lvl="1">
              <a:lnSpc>
                <a:spcPct val="120000"/>
              </a:lnSpc>
            </a:pPr>
            <a:r>
              <a:rPr lang="en-US" sz="7200" dirty="0">
                <a:latin typeface="Dyslexie" panose="02000000000000000000" pitchFamily="2" charset="77"/>
              </a:rPr>
              <a:t>Accounting</a:t>
            </a:r>
          </a:p>
          <a:p>
            <a:pPr lvl="1">
              <a:lnSpc>
                <a:spcPct val="120000"/>
              </a:lnSpc>
            </a:pPr>
            <a:r>
              <a:rPr lang="en-US" sz="7200" dirty="0">
                <a:latin typeface="Dyslexie" panose="02000000000000000000" pitchFamily="2" charset="77"/>
              </a:rPr>
              <a:t>Website</a:t>
            </a:r>
          </a:p>
          <a:p>
            <a:pPr lvl="1">
              <a:lnSpc>
                <a:spcPct val="120000"/>
              </a:lnSpc>
            </a:pPr>
            <a:r>
              <a:rPr lang="en-US" sz="7200" dirty="0">
                <a:latin typeface="Dyslexie" panose="02000000000000000000" pitchFamily="2" charset="77"/>
              </a:rPr>
              <a:t>Special District compliance filings and other requirements</a:t>
            </a:r>
          </a:p>
          <a:p>
            <a:pPr lvl="1">
              <a:lnSpc>
                <a:spcPct val="120000"/>
              </a:lnSpc>
            </a:pPr>
            <a:r>
              <a:rPr lang="en-US" sz="7200" dirty="0">
                <a:latin typeface="Dyslexie" panose="02000000000000000000" pitchFamily="2" charset="77"/>
              </a:rPr>
              <a:t>Customer interaction</a:t>
            </a:r>
          </a:p>
          <a:p>
            <a:pPr lvl="1">
              <a:lnSpc>
                <a:spcPct val="120000"/>
              </a:lnSpc>
            </a:pPr>
            <a:r>
              <a:rPr lang="en-US" sz="7200" dirty="0">
                <a:latin typeface="Dyslexie" panose="02000000000000000000" pitchFamily="2" charset="77"/>
              </a:rPr>
              <a:t>Account transfer</a:t>
            </a:r>
          </a:p>
          <a:p>
            <a:pPr>
              <a:lnSpc>
                <a:spcPct val="120000"/>
              </a:lnSpc>
            </a:pPr>
            <a:r>
              <a:rPr lang="en-US" sz="7200" dirty="0">
                <a:latin typeface="Dyslexie" panose="02000000000000000000" pitchFamily="2" charset="77"/>
              </a:rPr>
              <a:t>Legal expenses include </a:t>
            </a:r>
          </a:p>
          <a:p>
            <a:pPr lvl="1">
              <a:lnSpc>
                <a:spcPct val="120000"/>
              </a:lnSpc>
            </a:pPr>
            <a:r>
              <a:rPr lang="en-US" sz="7200" dirty="0">
                <a:latin typeface="Dyslexie" panose="02000000000000000000" pitchFamily="2" charset="77"/>
              </a:rPr>
              <a:t>Support as needed </a:t>
            </a:r>
          </a:p>
          <a:p>
            <a:pPr>
              <a:lnSpc>
                <a:spcPct val="120000"/>
              </a:lnSpc>
            </a:pPr>
            <a:r>
              <a:rPr lang="en-US" sz="7200" dirty="0">
                <a:latin typeface="Dyslexie" panose="02000000000000000000" pitchFamily="2" charset="77"/>
              </a:rPr>
              <a:t>Auditors</a:t>
            </a:r>
          </a:p>
          <a:p>
            <a:pPr>
              <a:lnSpc>
                <a:spcPct val="120000"/>
              </a:lnSpc>
            </a:pPr>
            <a:r>
              <a:rPr lang="en-US" sz="7200" dirty="0">
                <a:latin typeface="Dyslexie" panose="02000000000000000000" pitchFamily="2" charset="77"/>
              </a:rPr>
              <a:t>Insurance</a:t>
            </a:r>
            <a:br>
              <a:rPr lang="en-US" sz="7200" dirty="0">
                <a:latin typeface="Dyslexie" panose="02000000000000000000" pitchFamily="2" charset="77"/>
              </a:rPr>
            </a:br>
            <a:r>
              <a:rPr lang="en-US" sz="7200" dirty="0">
                <a:latin typeface="Dyslexie" panose="02000000000000000000" pitchFamily="2" charset="77"/>
              </a:rPr>
              <a:t>	</a:t>
            </a:r>
            <a:endParaRPr lang="en-US" dirty="0"/>
          </a:p>
        </p:txBody>
      </p:sp>
      <p:pic>
        <p:nvPicPr>
          <p:cNvPr id="5" name="Picture 4" descr="A blue water droplet on a black background&#10;&#10;AI-generated content may be incorrect.">
            <a:extLst>
              <a:ext uri="{FF2B5EF4-FFF2-40B4-BE49-F238E27FC236}">
                <a16:creationId xmlns:a16="http://schemas.microsoft.com/office/drawing/2014/main" id="{597A5D9D-2A65-FEED-E4E8-0E795AAFCE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6442" y="4877910"/>
            <a:ext cx="1260084" cy="1614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4FA0A-1533-39DC-53DB-05D969121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Dyslexie" panose="02000000000000000000" pitchFamily="2" charset="77"/>
              </a:rPr>
              <a:t>CMD #1 Current Public Infrastructure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4B35D-F9CA-C97D-441C-9EA53E98E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Dyslexie" panose="02000000000000000000" pitchFamily="2" charset="77"/>
              </a:rPr>
              <a:t>No current projects </a:t>
            </a:r>
          </a:p>
          <a:p>
            <a:r>
              <a:rPr lang="en-US" sz="1800" dirty="0">
                <a:latin typeface="Dyslexie" panose="02000000000000000000" pitchFamily="2" charset="77"/>
              </a:rPr>
              <a:t>CMD #1 is in the process of disposing a few parcels of property 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BB166F-D9CA-A2FF-02EC-C7F8B9874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003" y="3545280"/>
            <a:ext cx="2713916" cy="14215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84D76B-FF5B-DF6B-B824-C8D0C801B3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6496" y="3545280"/>
            <a:ext cx="2904958" cy="1421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417E904-BCC2-25F4-679C-9C0A13353162}"/>
              </a:ext>
            </a:extLst>
          </p:cNvPr>
          <p:cNvSpPr txBox="1"/>
          <p:nvPr/>
        </p:nvSpPr>
        <p:spPr>
          <a:xfrm>
            <a:off x="934060" y="2724916"/>
            <a:ext cx="27139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dirty="0">
                <a:effectLst/>
                <a:latin typeface="Dyslexie" panose="02000000000000000000" pitchFamily="2" charset="77"/>
              </a:rPr>
              <a:t>Parcel No: 8323304007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A3756E-C2D1-3742-9C08-37A00E53E9AC}"/>
              </a:ext>
            </a:extLst>
          </p:cNvPr>
          <p:cNvSpPr txBox="1"/>
          <p:nvPr/>
        </p:nvSpPr>
        <p:spPr>
          <a:xfrm>
            <a:off x="4456496" y="2777236"/>
            <a:ext cx="25025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dirty="0">
                <a:effectLst/>
                <a:latin typeface="Dyslexie" panose="02000000000000000000" pitchFamily="2" charset="77"/>
              </a:rPr>
              <a:t>Parcel No: 8323300111</a:t>
            </a:r>
          </a:p>
        </p:txBody>
      </p:sp>
      <p:pic>
        <p:nvPicPr>
          <p:cNvPr id="11" name="Picture 10" descr="A blue water droplet on a black background&#10;&#10;AI-generated content may be incorrect.">
            <a:extLst>
              <a:ext uri="{FF2B5EF4-FFF2-40B4-BE49-F238E27FC236}">
                <a16:creationId xmlns:a16="http://schemas.microsoft.com/office/drawing/2014/main" id="{A5A41D5A-261A-B964-3B3F-8D6CC77EEA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0728554" y="5167312"/>
            <a:ext cx="995832" cy="132556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2313C1C-03BB-D5C5-A65B-5A08679F66E0}"/>
              </a:ext>
            </a:extLst>
          </p:cNvPr>
          <p:cNvSpPr txBox="1"/>
          <p:nvPr/>
        </p:nvSpPr>
        <p:spPr>
          <a:xfrm>
            <a:off x="7401188" y="2777235"/>
            <a:ext cx="25025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dirty="0">
                <a:effectLst/>
                <a:latin typeface="Dyslexie" panose="02000000000000000000" pitchFamily="2" charset="77"/>
              </a:rPr>
              <a:t>Parcel No: 8323100015</a:t>
            </a:r>
          </a:p>
        </p:txBody>
      </p:sp>
      <p:pic>
        <p:nvPicPr>
          <p:cNvPr id="15" name="Picture 14" descr="A map with a location&#10;&#10;AI-generated content may be incorrect.">
            <a:extLst>
              <a:ext uri="{FF2B5EF4-FFF2-40B4-BE49-F238E27FC236}">
                <a16:creationId xmlns:a16="http://schemas.microsoft.com/office/drawing/2014/main" id="{92F9F46D-1A5E-E73A-FD79-9B069B0E50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8147" y="3429000"/>
            <a:ext cx="2012877" cy="157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98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3C1DA-2A37-8576-3044-EF32CC770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Dyslexie" panose="02000000000000000000" pitchFamily="2" charset="77"/>
              </a:rPr>
              <a:t>CMD #1 Current Bond Status</a:t>
            </a:r>
          </a:p>
        </p:txBody>
      </p:sp>
      <p:pic>
        <p:nvPicPr>
          <p:cNvPr id="5" name="Content Placeholder 4" descr="A blue water droplet on a black background&#10;&#10;AI-generated content may be incorrect.">
            <a:extLst>
              <a:ext uri="{FF2B5EF4-FFF2-40B4-BE49-F238E27FC236}">
                <a16:creationId xmlns:a16="http://schemas.microsoft.com/office/drawing/2014/main" id="{5ED1BBA3-05F5-94C7-329C-4737553885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97928" y="5646063"/>
            <a:ext cx="680849" cy="90628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D79F193-DBEB-27D6-03A2-99F9FEA44512}"/>
              </a:ext>
            </a:extLst>
          </p:cNvPr>
          <p:cNvSpPr txBox="1"/>
          <p:nvPr/>
        </p:nvSpPr>
        <p:spPr>
          <a:xfrm>
            <a:off x="944512" y="1534987"/>
            <a:ext cx="9490509" cy="3788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Dyslexie" panose="02000000000000000000" pitchFamily="2" charset="77"/>
              </a:rPr>
              <a:t>Residential accounts are paying $134 per month through 2036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Dyslexie" panose="02000000000000000000" pitchFamily="2" charset="77"/>
              </a:rPr>
              <a:t>The new amount covers debt service and operational expenses with minor annual adjustments for changes in operational costs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Dyslexie" panose="02000000000000000000" pitchFamily="2" charset="77"/>
              </a:rPr>
              <a:t>CMD #1 exists only to service the bond debt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Dyslexie" panose="02000000000000000000" pitchFamily="2" charset="77"/>
              </a:rPr>
              <a:t>Does not operate a water system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Dyslexie" panose="02000000000000000000" pitchFamily="2" charset="77"/>
              </a:rPr>
              <a:t>Will not own any property after this year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Dyslexie" panose="02000000000000000000" pitchFamily="2" charset="77"/>
              </a:rPr>
              <a:t>Households receive two water-related bills per month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Dyslexie" panose="02000000000000000000" pitchFamily="2" charset="77"/>
              </a:rPr>
              <a:t>One for CSU water and operations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Dyslexie" panose="02000000000000000000" pitchFamily="2" charset="77"/>
              </a:rPr>
              <a:t>One for CMD #1 debt service</a:t>
            </a:r>
          </a:p>
        </p:txBody>
      </p:sp>
    </p:spTree>
    <p:extLst>
      <p:ext uri="{BB962C8B-B14F-4D97-AF65-F5344CB8AC3E}">
        <p14:creationId xmlns:p14="http://schemas.microsoft.com/office/powerpoint/2010/main" val="12980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10708E-D207-2F35-2D95-38AAE4262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Current Debt Status (cont.)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BCD0D5-FFEA-2E3E-2DDF-051D98127E5B}"/>
              </a:ext>
            </a:extLst>
          </p:cNvPr>
          <p:cNvSpPr txBox="1"/>
          <p:nvPr/>
        </p:nvSpPr>
        <p:spPr>
          <a:xfrm>
            <a:off x="5894962" y="1984443"/>
            <a:ext cx="5458838" cy="4192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A blue and red text on a black background&#10;&#10;Description automatically generated">
            <a:extLst>
              <a:ext uri="{FF2B5EF4-FFF2-40B4-BE49-F238E27FC236}">
                <a16:creationId xmlns:a16="http://schemas.microsoft.com/office/drawing/2014/main" id="{658126D9-9594-9C5A-379C-AFC83219C9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859" y="5617272"/>
            <a:ext cx="1929867" cy="1022829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005ADEC-21C6-3E8C-A8BF-9B3CC2706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049220"/>
              </p:ext>
            </p:extLst>
          </p:nvPr>
        </p:nvGraphicFramePr>
        <p:xfrm>
          <a:off x="419010" y="2540379"/>
          <a:ext cx="10672662" cy="1489731"/>
        </p:xfrm>
        <a:graphic>
          <a:graphicData uri="http://schemas.openxmlformats.org/drawingml/2006/table">
            <a:tbl>
              <a:tblPr firstRow="1" bandRow="1">
                <a:solidFill>
                  <a:schemeClr val="tx1">
                    <a:lumMod val="75000"/>
                    <a:lumOff val="25000"/>
                  </a:schemeClr>
                </a:solidFill>
                <a:tableStyleId>{5C22544A-7EE6-4342-B048-85BDC9FD1C3A}</a:tableStyleId>
              </a:tblPr>
              <a:tblGrid>
                <a:gridCol w="2793563">
                  <a:extLst>
                    <a:ext uri="{9D8B030D-6E8A-4147-A177-3AD203B41FA5}">
                      <a16:colId xmlns:a16="http://schemas.microsoft.com/office/drawing/2014/main" val="3873864127"/>
                    </a:ext>
                  </a:extLst>
                </a:gridCol>
                <a:gridCol w="2383640">
                  <a:extLst>
                    <a:ext uri="{9D8B030D-6E8A-4147-A177-3AD203B41FA5}">
                      <a16:colId xmlns:a16="http://schemas.microsoft.com/office/drawing/2014/main" val="3162908222"/>
                    </a:ext>
                  </a:extLst>
                </a:gridCol>
                <a:gridCol w="1382480">
                  <a:extLst>
                    <a:ext uri="{9D8B030D-6E8A-4147-A177-3AD203B41FA5}">
                      <a16:colId xmlns:a16="http://schemas.microsoft.com/office/drawing/2014/main" val="3364457909"/>
                    </a:ext>
                  </a:extLst>
                </a:gridCol>
                <a:gridCol w="1855469">
                  <a:extLst>
                    <a:ext uri="{9D8B030D-6E8A-4147-A177-3AD203B41FA5}">
                      <a16:colId xmlns:a16="http://schemas.microsoft.com/office/drawing/2014/main" val="1801899564"/>
                    </a:ext>
                  </a:extLst>
                </a:gridCol>
                <a:gridCol w="2257510">
                  <a:extLst>
                    <a:ext uri="{9D8B030D-6E8A-4147-A177-3AD203B41FA5}">
                      <a16:colId xmlns:a16="http://schemas.microsoft.com/office/drawing/2014/main" val="10201977"/>
                    </a:ext>
                  </a:extLst>
                </a:gridCol>
              </a:tblGrid>
              <a:tr h="4965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Bond Amounts</a:t>
                      </a:r>
                      <a:endParaRPr lang="en-US" sz="1000" b="0" i="0" u="none" strike="noStrike" cap="none" spc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077" marR="5922" marT="67751" marB="677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Lender/Trustee</a:t>
                      </a:r>
                      <a:endParaRPr lang="en-US" sz="1000" b="0" i="0" u="none" strike="noStrike" cap="none" spc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077" marR="5922" marT="67751" marB="6775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Interest Rate</a:t>
                      </a:r>
                      <a:endParaRPr lang="en-US" sz="1000" b="0" i="0" u="none" strike="noStrike" cap="none" spc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077" marR="5922" marT="67751" marB="6775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Issued</a:t>
                      </a:r>
                      <a:endParaRPr lang="en-US" sz="1000" b="0" i="0" u="none" strike="noStrike" cap="none" spc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077" marR="5922" marT="67751" marB="6775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BALANCE AS OF 12/31/2025</a:t>
                      </a:r>
                      <a:endParaRPr lang="en-US" sz="1000" b="0" i="0" u="none" strike="noStrike" cap="none" spc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077" marR="5922" marT="67751" marB="6775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407755"/>
                  </a:ext>
                </a:extLst>
              </a:tr>
              <a:tr h="496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Series 2023A:$4,480,000</a:t>
                      </a:r>
                      <a:endParaRPr lang="en-US" sz="1000" b="0" i="0" u="none" strike="noStrike" cap="none" spc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077" marR="5922" marT="67751" marB="67751" anchor="b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0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UMB BANK</a:t>
                      </a:r>
                      <a:endParaRPr lang="en-US" sz="1000" b="0" i="0" u="none" strike="noStrike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077" marR="5922" marT="67751" marB="67751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5.00%</a:t>
                      </a:r>
                      <a:endParaRPr lang="en-US" sz="1000" b="0" i="0" u="none" strike="noStrike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077" marR="5922" marT="67751" marB="67751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12/01/2023</a:t>
                      </a:r>
                      <a:endParaRPr lang="en-US" sz="1000" b="0" i="0" u="none" strike="noStrike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077" marR="5922" marT="67751" marB="67751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$3,980,000</a:t>
                      </a:r>
                      <a:endParaRPr lang="en-US" sz="1000" b="0" i="0" u="none" strike="noStrike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077" marR="5922" marT="67751" marB="67751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18615"/>
                  </a:ext>
                </a:extLst>
              </a:tr>
              <a:tr h="496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Maturity Date: Dec. 1, 2036</a:t>
                      </a:r>
                      <a:endParaRPr lang="en-US" sz="1000" b="0" i="0" u="none" strike="noStrike" cap="none" spc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077" marR="5922" marT="67751" marB="6775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 BANK</a:t>
                      </a:r>
                    </a:p>
                  </a:txBody>
                  <a:tcPr marL="9361" marR="9361" marT="9361" marB="4493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4.75%</a:t>
                      </a:r>
                    </a:p>
                  </a:txBody>
                  <a:tcPr marL="9361" marR="9361" marT="9361" marB="4493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6/4/2015</a:t>
                      </a:r>
                    </a:p>
                  </a:txBody>
                  <a:tcPr marL="9361" marR="9361" marT="9361" marB="4493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3,200,000.00</a:t>
                      </a:r>
                    </a:p>
                  </a:txBody>
                  <a:tcPr marL="9361" marR="9361" marT="9361" marB="4493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61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597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F5B639-81DD-D385-19DA-8ACAF73DA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Current Unaudited Financial Statements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3A92D8-4127-6C71-37A1-B37B49D49D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316" y="961356"/>
            <a:ext cx="6780700" cy="493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148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F5B639-81DD-D385-19DA-8ACAF73DA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Current Unaudited Financial Statements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7DB87F-8DBA-B5D5-FDD7-E0780EE42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316" y="1461433"/>
            <a:ext cx="6780700" cy="393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182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754A01-4DAA-4BAC-1058-BC6858040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662" y="4267832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pic>
        <p:nvPicPr>
          <p:cNvPr id="6" name="Graphic 5" descr="Question mark">
            <a:extLst>
              <a:ext uri="{FF2B5EF4-FFF2-40B4-BE49-F238E27FC236}">
                <a16:creationId xmlns:a16="http://schemas.microsoft.com/office/drawing/2014/main" id="{FA9DC777-C107-66CD-7D36-4F66B7DA7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3685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4 CMD#1 public presentation" id="{D26EE6E4-4323-114A-B541-52C46EE9CA0A}" vid="{BC567EFB-D34F-6741-A4EC-1ADE5B8858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544</TotalTime>
  <Words>239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Dyslexie</vt:lpstr>
      <vt:lpstr>Times New Roman</vt:lpstr>
      <vt:lpstr>Office Theme</vt:lpstr>
      <vt:lpstr>Cascade Metropolitan District # 1</vt:lpstr>
      <vt:lpstr>CMD #1 Structure </vt:lpstr>
      <vt:lpstr>CMD #1 Operational Expenses</vt:lpstr>
      <vt:lpstr>CMD #1 Current Public Infrastructure Projects</vt:lpstr>
      <vt:lpstr>CMD #1 Current Bond Status</vt:lpstr>
      <vt:lpstr>Current Debt Status (cont.)</vt:lpstr>
      <vt:lpstr>Current Unaudited Financial Statements</vt:lpstr>
      <vt:lpstr>Current Unaudited Financial Statements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 Soloyanis</dc:creator>
  <cp:lastModifiedBy>Rebecca Harris</cp:lastModifiedBy>
  <cp:revision>6</cp:revision>
  <cp:lastPrinted>2023-07-18T03:35:57Z</cp:lastPrinted>
  <dcterms:created xsi:type="dcterms:W3CDTF">2024-10-01T01:27:14Z</dcterms:created>
  <dcterms:modified xsi:type="dcterms:W3CDTF">2025-07-18T19:51:40Z</dcterms:modified>
</cp:coreProperties>
</file>